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40"/>
  </p:notesMasterIdLst>
  <p:handoutMasterIdLst>
    <p:handoutMasterId r:id="rId41"/>
  </p:handoutMasterIdLst>
  <p:sldIdLst>
    <p:sldId id="256" r:id="rId4"/>
    <p:sldId id="423" r:id="rId5"/>
    <p:sldId id="420" r:id="rId6"/>
    <p:sldId id="422" r:id="rId7"/>
    <p:sldId id="428" r:id="rId8"/>
    <p:sldId id="430" r:id="rId9"/>
    <p:sldId id="429" r:id="rId10"/>
    <p:sldId id="432" r:id="rId11"/>
    <p:sldId id="431" r:id="rId12"/>
    <p:sldId id="425" r:id="rId13"/>
    <p:sldId id="433" r:id="rId14"/>
    <p:sldId id="424" r:id="rId15"/>
    <p:sldId id="412" r:id="rId16"/>
    <p:sldId id="265" r:id="rId17"/>
    <p:sldId id="390" r:id="rId18"/>
    <p:sldId id="436" r:id="rId19"/>
    <p:sldId id="415" r:id="rId20"/>
    <p:sldId id="394" r:id="rId21"/>
    <p:sldId id="416" r:id="rId22"/>
    <p:sldId id="437" r:id="rId23"/>
    <p:sldId id="395" r:id="rId24"/>
    <p:sldId id="392" r:id="rId25"/>
    <p:sldId id="393" r:id="rId26"/>
    <p:sldId id="402" r:id="rId27"/>
    <p:sldId id="427" r:id="rId28"/>
    <p:sldId id="438" r:id="rId29"/>
    <p:sldId id="396" r:id="rId30"/>
    <p:sldId id="403" r:id="rId31"/>
    <p:sldId id="404" r:id="rId32"/>
    <p:sldId id="397" r:id="rId33"/>
    <p:sldId id="398" r:id="rId34"/>
    <p:sldId id="399" r:id="rId35"/>
    <p:sldId id="411" r:id="rId36"/>
    <p:sldId id="417" r:id="rId37"/>
    <p:sldId id="408" r:id="rId38"/>
    <p:sldId id="418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91497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going to be more mathematical. </a:t>
            </a:r>
          </a:p>
          <a:p>
            <a:r>
              <a:rPr lang="en-US" dirty="0"/>
              <a:t>Before going into math, let’s think about it intuitively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5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0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22/cse518a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pub/ICML13_RepeatedLabe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52545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3</a:t>
            </a:r>
            <a:br>
              <a:rPr lang="en-US" sz="4400" dirty="0"/>
            </a:br>
            <a:r>
              <a:rPr lang="en-US" sz="4400" dirty="0"/>
              <a:t>Humans as Data Sources: Label Aggregation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5D385-FBC5-4940-A0EE-6ACCD2B39A03}"/>
              </a:ext>
            </a:extLst>
          </p:cNvPr>
          <p:cNvSpPr/>
          <p:nvPr/>
        </p:nvSpPr>
        <p:spPr>
          <a:xfrm>
            <a:off x="406400" y="495398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B475-B0AD-6141-8353-FAE0FFA2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D7CA8-7C39-5E49-809F-D6EDB94E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background on label aggregation</a:t>
            </a:r>
          </a:p>
          <a:p>
            <a:pPr lvl="1"/>
            <a:r>
              <a:rPr lang="en-US" dirty="0"/>
              <a:t>(Weighted) Majority Voting</a:t>
            </a:r>
          </a:p>
          <a:p>
            <a:pPr lvl="1"/>
            <a:r>
              <a:rPr lang="en-US" dirty="0"/>
              <a:t>Maximum likelihood estimation</a:t>
            </a:r>
          </a:p>
          <a:p>
            <a:pPr lvl="1"/>
            <a:r>
              <a:rPr lang="en-US" dirty="0"/>
              <a:t>Concentration bounds</a:t>
            </a:r>
          </a:p>
        </p:txBody>
      </p:sp>
    </p:spTree>
    <p:extLst>
      <p:ext uri="{BB962C8B-B14F-4D97-AF65-F5344CB8AC3E}">
        <p14:creationId xmlns:p14="http://schemas.microsoft.com/office/powerpoint/2010/main" val="389727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A58-6799-F84B-9DAF-40A141CB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243988"/>
            <a:ext cx="10515600" cy="1325563"/>
          </a:xfrm>
        </p:spPr>
        <p:txBody>
          <a:bodyPr/>
          <a:lstStyle/>
          <a:p>
            <a:r>
              <a:rPr lang="en-US" dirty="0"/>
              <a:t>Remember this task?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FF42-ACA2-914A-9714-FDE47D91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5"/>
            <a:ext cx="10515600" cy="4351338"/>
          </a:xfrm>
        </p:spPr>
        <p:txBody>
          <a:bodyPr/>
          <a:lstStyle/>
          <a:p>
            <a:r>
              <a:rPr lang="en-US" dirty="0"/>
              <a:t>How many circles are in the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13CF6-EE59-5A4A-94E1-5E806656F8B5}"/>
              </a:ext>
            </a:extLst>
          </p:cNvPr>
          <p:cNvSpPr txBox="1"/>
          <p:nvPr/>
        </p:nvSpPr>
        <p:spPr>
          <a:xfrm>
            <a:off x="6521989" y="1523132"/>
            <a:ext cx="423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These are the “labels” from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AB4E4-AC0B-E64B-B202-D23351B62ED5}"/>
              </a:ext>
            </a:extLst>
          </p:cNvPr>
          <p:cNvSpPr txBox="1"/>
          <p:nvPr/>
        </p:nvSpPr>
        <p:spPr>
          <a:xfrm>
            <a:off x="6521989" y="5695061"/>
            <a:ext cx="619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aggregate the answers?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Depend on how the labels are generated.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2C484-79A9-AD40-A8BA-2954B02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14" y="2010317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87947-8242-D043-8721-AAD573CF01DB}"/>
              </a:ext>
            </a:extLst>
          </p:cNvPr>
          <p:cNvSpPr txBox="1"/>
          <p:nvPr/>
        </p:nvSpPr>
        <p:spPr>
          <a:xfrm>
            <a:off x="9850175" y="2985657"/>
            <a:ext cx="1821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Mean: 4532</a:t>
            </a:r>
          </a:p>
          <a:p>
            <a:r>
              <a:rPr lang="en-US" dirty="0"/>
              <a:t>Median: 1000</a:t>
            </a:r>
          </a:p>
          <a:p>
            <a:endParaRPr lang="en-US" dirty="0"/>
          </a:p>
          <a:p>
            <a:r>
              <a:rPr lang="en-US" dirty="0"/>
              <a:t>True Answer: 721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761E7F-9EFF-24D8-56D6-B8478485A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1745"/>
              </p:ext>
            </p:extLst>
          </p:nvPr>
        </p:nvGraphicFramePr>
        <p:xfrm>
          <a:off x="6498772" y="2610853"/>
          <a:ext cx="3033567" cy="2499360"/>
        </p:xfrm>
        <a:graphic>
          <a:graphicData uri="http://schemas.openxmlformats.org/drawingml/2006/table">
            <a:tbl>
              <a:tblPr/>
              <a:tblGrid>
                <a:gridCol w="1011189">
                  <a:extLst>
                    <a:ext uri="{9D8B030D-6E8A-4147-A177-3AD203B41FA5}">
                      <a16:colId xmlns:a16="http://schemas.microsoft.com/office/drawing/2014/main" val="3319853841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272894325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356483023"/>
                    </a:ext>
                  </a:extLst>
                </a:gridCol>
              </a:tblGrid>
              <a:tr h="16681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318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9882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392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1920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858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9879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4574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467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640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3543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075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80000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9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3EC-D659-EA4C-B7AC-AE39A6AB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Model of Label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C13BF-63F9-8944-BDEE-F5548436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893674"/>
          </a:xfrm>
        </p:spPr>
        <p:txBody>
          <a:bodyPr>
            <a:normAutofit/>
          </a:bodyPr>
          <a:lstStyle/>
          <a:p>
            <a:r>
              <a:rPr lang="en-US" dirty="0"/>
              <a:t>People have unbiased estimates of the true answer</a:t>
            </a:r>
          </a:p>
          <a:p>
            <a:pPr lvl="1"/>
            <a:endParaRPr lang="en-US" sz="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user guess</a:t>
            </a:r>
            <a:r>
              <a:rPr lang="en-US" dirty="0"/>
              <a:t> = </a:t>
            </a:r>
            <a:r>
              <a:rPr lang="en-US" b="1" dirty="0">
                <a:solidFill>
                  <a:schemeClr val="accent1"/>
                </a:solidFill>
              </a:rPr>
              <a:t>true answer</a:t>
            </a:r>
            <a:r>
              <a:rPr lang="en-US" dirty="0"/>
              <a:t> + </a:t>
            </a:r>
            <a:r>
              <a:rPr lang="en-US" b="1" dirty="0">
                <a:solidFill>
                  <a:schemeClr val="accent2"/>
                </a:solidFill>
              </a:rPr>
              <a:t>Gaussian noise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If this model approximates the reality well, we can decide on </a:t>
            </a:r>
            <a:r>
              <a:rPr lang="en-US" b="1" dirty="0">
                <a:solidFill>
                  <a:srgbClr val="C00000"/>
                </a:solidFill>
              </a:rPr>
              <a:t>aggregation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/>
              <a:t> of user guesses is an </a:t>
            </a:r>
            <a:r>
              <a:rPr lang="en-US" b="1" dirty="0">
                <a:solidFill>
                  <a:schemeClr val="accent6"/>
                </a:solidFill>
              </a:rPr>
              <a:t>unbiased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estimator for </a:t>
            </a:r>
            <a:r>
              <a:rPr lang="en-US" b="1" dirty="0">
                <a:solidFill>
                  <a:schemeClr val="accent6"/>
                </a:solidFill>
              </a:rPr>
              <a:t>true answer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521BAE-C4CC-C84B-B82C-3ACB6824935E}"/>
              </a:ext>
            </a:extLst>
          </p:cNvPr>
          <p:cNvSpPr/>
          <p:nvPr/>
        </p:nvSpPr>
        <p:spPr>
          <a:xfrm>
            <a:off x="1780247" y="3182193"/>
            <a:ext cx="1561763" cy="4936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AA5EC-082B-CA4C-9D88-DA520082F7C6}"/>
              </a:ext>
            </a:extLst>
          </p:cNvPr>
          <p:cNvSpPr/>
          <p:nvPr/>
        </p:nvSpPr>
        <p:spPr>
          <a:xfrm>
            <a:off x="3755381" y="3117457"/>
            <a:ext cx="1935345" cy="62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values we want to know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0BA49E-23E3-2144-B040-2075C51BF97E}"/>
              </a:ext>
            </a:extLst>
          </p:cNvPr>
          <p:cNvSpPr/>
          <p:nvPr/>
        </p:nvSpPr>
        <p:spPr>
          <a:xfrm>
            <a:off x="5942257" y="3182193"/>
            <a:ext cx="2012889" cy="4936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Zero-Mean Noises</a:t>
            </a:r>
          </a:p>
        </p:txBody>
      </p:sp>
    </p:spTree>
    <p:extLst>
      <p:ext uri="{BB962C8B-B14F-4D97-AF65-F5344CB8AC3E}">
        <p14:creationId xmlns:p14="http://schemas.microsoft.com/office/powerpoint/2010/main" val="23009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A1F6-979B-1B4D-93A2-8E6421D3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22"/>
            <a:ext cx="10515600" cy="1325563"/>
          </a:xfrm>
        </p:spPr>
        <p:txBody>
          <a:bodyPr/>
          <a:lstStyle/>
          <a:p>
            <a:r>
              <a:rPr lang="en-US" dirty="0"/>
              <a:t>This Lecture Focuses on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F891-DF19-0D4A-B1AD-F6D096A69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Most techniques/results can be extended to multi-label case, though with more complicated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1CBF2-7959-804C-A0A6-D83E3B4A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1" y="2294130"/>
            <a:ext cx="3009900" cy="156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1C302-63F7-234F-AFA8-2E906A35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77" y="4946660"/>
            <a:ext cx="2035245" cy="1783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A266-F629-0E4A-B685-8740E1B0C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571" y="4946660"/>
            <a:ext cx="3365270" cy="17835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B2AA8D-3AE5-D844-8FE3-2FB6FD43F9DD}"/>
              </a:ext>
            </a:extLst>
          </p:cNvPr>
          <p:cNvSpPr/>
          <p:nvPr/>
        </p:nvSpPr>
        <p:spPr>
          <a:xfrm>
            <a:off x="5732561" y="2341195"/>
            <a:ext cx="5046978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</a:t>
            </a:r>
          </a:p>
          <a:p>
            <a:pPr marL="285750" indent="-285750">
              <a:buFontTx/>
              <a:buChar char="-"/>
            </a:pPr>
            <a:r>
              <a:rPr lang="en-US" dirty="0"/>
              <a:t>Guessing the Dots: </a:t>
            </a:r>
            <a:r>
              <a:rPr lang="en-US" b="1" dirty="0">
                <a:solidFill>
                  <a:srgbClr val="FFC00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marL="285750" indent="-285750">
              <a:buFontTx/>
              <a:buChar char="-"/>
            </a:pPr>
            <a:r>
              <a:rPr lang="en-US" dirty="0"/>
              <a:t>Aggregation in general space is hard/non-trivial</a:t>
            </a:r>
            <a:br>
              <a:rPr lang="en-US" dirty="0"/>
            </a:br>
            <a:r>
              <a:rPr lang="en-US" dirty="0"/>
              <a:t>(e.g., aggregating multiple transcriptions)</a:t>
            </a:r>
          </a:p>
        </p:txBody>
      </p:sp>
    </p:spTree>
    <p:extLst>
      <p:ext uri="{BB962C8B-B14F-4D97-AF65-F5344CB8AC3E}">
        <p14:creationId xmlns:p14="http://schemas.microsoft.com/office/powerpoint/2010/main" val="31066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E7AE-F591-9A4A-94C5-32E1BDE5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5A53-6FCE-BF4C-904A-47BD22B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8246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 Estimated task labels</a:t>
            </a:r>
          </a:p>
          <a:p>
            <a:pPr lvl="1"/>
            <a:r>
              <a:rPr lang="en-US" dirty="0"/>
              <a:t>Label aggregation is sometimes also called truth discovery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09BD76-2B0B-3547-97DB-4837D334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87183"/>
              </p:ext>
            </p:extLst>
          </p:nvPr>
        </p:nvGraphicFramePr>
        <p:xfrm>
          <a:off x="1131795" y="2346903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9D76-4F5C-9E46-8210-08EBB220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846455"/>
          </a:xfrm>
        </p:spPr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D0CE-1A37-B946-9C85-B8E5A2D7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4351338"/>
          </a:xfrm>
        </p:spPr>
        <p:txBody>
          <a:bodyPr/>
          <a:lstStyle/>
          <a:p>
            <a:r>
              <a:rPr lang="en-US" dirty="0"/>
              <a:t>Case 1: What’s your prediction of the true label of task 1? Why?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Case 2: What’s your prediction of the true label of task 2? Why? </a:t>
            </a:r>
          </a:p>
          <a:p>
            <a:pPr lvl="1"/>
            <a:r>
              <a:rPr lang="en-US" dirty="0"/>
              <a:t>What assumptions have you implicitly made in your arguments?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7075F6-DEEB-8540-90BA-3E960946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78910"/>
              </p:ext>
            </p:extLst>
          </p:nvPr>
        </p:nvGraphicFramePr>
        <p:xfrm>
          <a:off x="1551939" y="1707833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1AE693-D58B-7E40-B885-8FE432AB5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48686"/>
              </p:ext>
            </p:extLst>
          </p:nvPr>
        </p:nvGraphicFramePr>
        <p:xfrm>
          <a:off x="1551939" y="423576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9E60D5-3D3E-714F-8EE0-B9CAB62AF31B}"/>
              </a:ext>
            </a:extLst>
          </p:cNvPr>
          <p:cNvSpPr/>
          <p:nvPr/>
        </p:nvSpPr>
        <p:spPr>
          <a:xfrm>
            <a:off x="6096000" y="103876"/>
            <a:ext cx="5634990" cy="888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{1,0} or {+1, -1} are two common choices of binary labels</a:t>
            </a:r>
          </a:p>
          <a:p>
            <a:r>
              <a:rPr lang="en-US" dirty="0"/>
              <a:t>We’ll use {+1,-1} for its mathematical convenience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053F5-20CA-6D42-AB27-B174340F359A}"/>
              </a:ext>
            </a:extLst>
          </p:cNvPr>
          <p:cNvSpPr/>
          <p:nvPr/>
        </p:nvSpPr>
        <p:spPr>
          <a:xfrm>
            <a:off x="1440181" y="465486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D7A4-8222-7D4A-A33A-D8330D51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52425"/>
            <a:ext cx="10922000" cy="1325563"/>
          </a:xfrm>
        </p:spPr>
        <p:txBody>
          <a:bodyPr/>
          <a:lstStyle/>
          <a:p>
            <a:r>
              <a:rPr lang="en-US" dirty="0"/>
              <a:t>Majority Voting (MV)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6966-8A19-1E41-A0FD-EC143923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</a:t>
            </a:r>
            <a:r>
              <a:rPr lang="en-US" b="1" i="1" dirty="0">
                <a:solidFill>
                  <a:srgbClr val="FF0000"/>
                </a:solidFill>
              </a:rPr>
              <a:t>Why</a:t>
            </a:r>
            <a:r>
              <a:rPr lang="en-US" dirty="0"/>
              <a:t> MV might be a good idea?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Q2: Can we obtain </a:t>
            </a:r>
            <a:r>
              <a:rPr lang="en-US" b="1" i="1" dirty="0">
                <a:solidFill>
                  <a:srgbClr val="FF0000"/>
                </a:solidFill>
              </a:rPr>
              <a:t>theoretical guarantees </a:t>
            </a:r>
            <a:r>
              <a:rPr lang="en-US" dirty="0"/>
              <a:t>for majority voting?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Understanding this simple scenario helps us develop aggregation methods for more complicated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Foundations of modern machine learning</a:t>
                </a:r>
              </a:p>
              <a:p>
                <a:pPr lvl="1"/>
                <a:r>
                  <a:rPr lang="en-US" dirty="0"/>
                  <a:t>You should develop a strong background in probability/statistics </a:t>
                </a:r>
                <a:br>
                  <a:rPr lang="en-US" dirty="0"/>
                </a:br>
                <a:r>
                  <a:rPr lang="en-US" dirty="0"/>
                  <a:t>if interested in doing research in AI/ML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CSE515T]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87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/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likelihood estimation (MLE)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/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: Prior (Additional assumption)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/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a posteriori (MAP)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645-3F70-934D-AD5D-7434A918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2ED7-6796-184A-BF6F-193E0578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http://piazza.com/wustl/fall2022/cse518a</a:t>
            </a:r>
            <a:endParaRPr lang="en-US" dirty="0"/>
          </a:p>
          <a:p>
            <a:endParaRPr lang="en-US" dirty="0"/>
          </a:p>
          <a:p>
            <a:r>
              <a:rPr lang="en-US" dirty="0"/>
              <a:t>Please follow the updates and announcements.</a:t>
            </a:r>
          </a:p>
          <a:p>
            <a:r>
              <a:rPr lang="en-US" dirty="0"/>
              <a:t>You are responsible for following the announcements/discussion made on the website and Piazza.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7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8DDFE-C99B-6842-B2E5-3A6E71D9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01" y="2171701"/>
            <a:ext cx="10515600" cy="1133475"/>
          </a:xfrm>
        </p:spPr>
        <p:txBody>
          <a:bodyPr>
            <a:normAutofit/>
          </a:bodyPr>
          <a:lstStyle/>
          <a:p>
            <a:r>
              <a:rPr lang="en-US" sz="4400" dirty="0"/>
              <a:t>Why Majority Voting?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A86F95-BAE0-CE49-ACB5-26E33B82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19062"/>
              </p:ext>
            </p:extLst>
          </p:nvPr>
        </p:nvGraphicFramePr>
        <p:xfrm>
          <a:off x="993886" y="3429000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93352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181402-7E1F-1747-880F-9DDF77D0741F}"/>
              </a:ext>
            </a:extLst>
          </p:cNvPr>
          <p:cNvSpPr/>
          <p:nvPr/>
        </p:nvSpPr>
        <p:spPr>
          <a:xfrm>
            <a:off x="993886" y="4656275"/>
            <a:ext cx="8314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Majority voting leads to 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315675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/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D: Observations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task with true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collect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workers for this task.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worker gives the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latent variable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our observation.</a:t>
                </a:r>
              </a:p>
              <a:p>
                <a:endParaRPr lang="en-US" dirty="0"/>
              </a:p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otherwise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  <a:blipFill>
                <a:blip r:embed="rId4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8D2885-1374-D64E-AEFA-80C69CE3BBDA}"/>
              </a:ext>
            </a:extLst>
          </p:cNvPr>
          <p:cNvSpPr/>
          <p:nvPr/>
        </p:nvSpPr>
        <p:spPr>
          <a:xfrm>
            <a:off x="2950030" y="5018314"/>
            <a:ext cx="1948541" cy="3771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4D4E0A-CCFD-BF48-9ED7-A69D7B69B41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35413" y="5441557"/>
            <a:ext cx="970150" cy="8204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D9BA11-4FB9-F240-85B0-7AACB942B573}"/>
              </a:ext>
            </a:extLst>
          </p:cNvPr>
          <p:cNvSpPr txBox="1"/>
          <p:nvPr/>
        </p:nvSpPr>
        <p:spPr>
          <a:xfrm>
            <a:off x="2188028" y="6262042"/>
            <a:ext cx="5635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It requires models/assumptions to calculate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7FC7FD-041F-FC46-9076-C902381F0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78536"/>
              </p:ext>
            </p:extLst>
          </p:nvPr>
        </p:nvGraphicFramePr>
        <p:xfrm>
          <a:off x="5058678" y="692626"/>
          <a:ext cx="6104622" cy="6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74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885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885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32B5-9358-8F4C-8527-F9B1E4A9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should we model the label generation process?</a:t>
            </a:r>
          </a:p>
        </p:txBody>
      </p:sp>
    </p:spTree>
    <p:extLst>
      <p:ext uri="{BB962C8B-B14F-4D97-AF65-F5344CB8AC3E}">
        <p14:creationId xmlns:p14="http://schemas.microsoft.com/office/powerpoint/2010/main" val="36631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6716-2CF2-2341-860A-8BEBFD8E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9613D-A105-FD43-BED6-3E3C6084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3193"/>
            <a:ext cx="10918371" cy="3529332"/>
          </a:xfrm>
        </p:spPr>
        <p:txBody>
          <a:bodyPr>
            <a:normAutofit/>
          </a:bodyPr>
          <a:lstStyle/>
          <a:p>
            <a:r>
              <a:rPr lang="en-US" dirty="0"/>
              <a:t>Assumption: </a:t>
            </a:r>
          </a:p>
          <a:p>
            <a:pPr lvl="1"/>
            <a:r>
              <a:rPr lang="en-US" sz="1800" dirty="0"/>
              <a:t>Each worker gives a label in a probabilistic manner</a:t>
            </a:r>
          </a:p>
          <a:p>
            <a:pPr lvl="1"/>
            <a:r>
              <a:rPr lang="en-US" sz="1800" dirty="0"/>
              <a:t>Each worker has the same ability of giving correct labels</a:t>
            </a:r>
          </a:p>
          <a:p>
            <a:pPr lvl="1"/>
            <a:r>
              <a:rPr lang="en-US" sz="1800" dirty="0"/>
              <a:t>Each worker gives a label on his/her own</a:t>
            </a:r>
          </a:p>
          <a:p>
            <a:pPr lvl="1"/>
            <a:r>
              <a:rPr lang="en-US" sz="1800" dirty="0"/>
              <a:t>Each worker is more likely to provide a correct label than a wrong label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Each worker gives the correct label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probability </a:t>
            </a:r>
            <a:r>
              <a:rPr lang="en-US" b="1" i="1" dirty="0">
                <a:solidFill>
                  <a:schemeClr val="accent1"/>
                </a:solidFill>
              </a:rPr>
              <a:t>p &gt; 0.5</a:t>
            </a:r>
          </a:p>
          <a:p>
            <a:r>
              <a:rPr lang="en-US" dirty="0"/>
              <a:t>Given no additional information, this is close to the best you can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15C4E-045F-BA48-806A-FEE8A2493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413778"/>
              </p:ext>
            </p:extLst>
          </p:nvPr>
        </p:nvGraphicFramePr>
        <p:xfrm>
          <a:off x="906480" y="1515876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/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  <a:blipFill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15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F2B6-A766-FC47-BFCA-2FC7579A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Key assumption: independent worker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3DBC59-E633-1E4F-9C18-4A874D5726B1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53281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MLE rule is equivalent to</a:t>
                </a:r>
              </a:p>
              <a:p>
                <a:pPr lvl="1"/>
                <a:r>
                  <a:rPr lang="en-US" b="0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>
                    <a:solidFill>
                      <a:schemeClr val="bg1"/>
                    </a:solidFill>
                  </a:rPr>
                  <a:t>   </a:t>
                </a:r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61B407-1270-2A48-9EB4-0446BA97DC78}"/>
              </a:ext>
            </a:extLst>
          </p:cNvPr>
          <p:cNvSpPr/>
          <p:nvPr/>
        </p:nvSpPr>
        <p:spPr>
          <a:xfrm>
            <a:off x="3852582" y="2628900"/>
            <a:ext cx="2709582" cy="13043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MLE rule is equivalent to</a:t>
                </a:r>
              </a:p>
              <a:p>
                <a:pPr lvl="1"/>
                <a:r>
                  <a:rPr lang="en-US" b="0" dirty="0"/>
                  <a:t>Predict </a:t>
                </a:r>
                <a:r>
                  <a:rPr lang="en-US" b="0" dirty="0">
                    <a:solidFill>
                      <a:schemeClr val="accent1"/>
                    </a:solidFill>
                  </a:rPr>
                  <a:t>+1</a:t>
                </a:r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/>
                  <a:t>   </a:t>
                </a:r>
                <a:endParaRPr lang="en-US" b="0" dirty="0"/>
              </a:p>
              <a:p>
                <a:pPr lvl="1"/>
                <a:r>
                  <a:rPr lang="en-US" dirty="0"/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6745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 can MV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C0C2-68FB-5C4F-85B6-1DD61471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90688"/>
            <a:ext cx="10515600" cy="4351338"/>
          </a:xfrm>
        </p:spPr>
        <p:txBody>
          <a:bodyPr/>
          <a:lstStyle/>
          <a:p>
            <a:r>
              <a:rPr lang="en-US" dirty="0"/>
              <a:t>Consider a thought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471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blipFill rotWithShape="0">
                <a:blip r:embed="rId3"/>
                <a:stretch>
                  <a:fillRect l="-1823" t="-5422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3247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5396191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991059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92" t="-11765" r="-143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0025-FDC0-E243-B703-4274320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: Probably of “bad events”</a:t>
                </a:r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</a:t>
                </a:r>
                <a:r>
                  <a:rPr lang="en-US" dirty="0"/>
                  <a:t> chance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  <a:blipFill>
                <a:blip r:embed="rId3"/>
                <a:stretch>
                  <a:fillRect l="-117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646F0B-9F24-F241-8FDF-9A50B6675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140" y="5630026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C4753-4648-3E4D-B0F3-1573B8278931}"/>
              </a:ext>
            </a:extLst>
          </p:cNvPr>
          <p:cNvSpPr txBox="1"/>
          <p:nvPr/>
        </p:nvSpPr>
        <p:spPr>
          <a:xfrm>
            <a:off x="3210560" y="5964148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</p:spTree>
    <p:extLst>
      <p:ext uri="{BB962C8B-B14F-4D97-AF65-F5344CB8AC3E}">
        <p14:creationId xmlns:p14="http://schemas.microsoft.com/office/powerpoint/2010/main" val="34266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independent random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bounded in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(One-sided)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We get our previous bound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  <a:blipFill>
                <a:blip r:embed="rId2"/>
                <a:stretch>
                  <a:fillRect l="-1086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06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8671"/>
          </a:xfrm>
        </p:spPr>
        <p:txBody>
          <a:bodyPr>
            <a:normAutofit/>
          </a:bodyPr>
          <a:lstStyle/>
          <a:p>
            <a:r>
              <a:rPr lang="en-US" dirty="0"/>
              <a:t>Amazon has been putting stronger restrictions on new accounts </a:t>
            </a:r>
          </a:p>
          <a:p>
            <a:pPr lvl="1"/>
            <a:r>
              <a:rPr lang="en-US" dirty="0"/>
              <a:t>For tax and data quality reasons</a:t>
            </a:r>
          </a:p>
          <a:p>
            <a:pPr lvl="1"/>
            <a:endParaRPr lang="en-US" dirty="0"/>
          </a:p>
          <a:p>
            <a:r>
              <a:rPr lang="en-US" dirty="0"/>
              <a:t>If you have a hard time getting the account:</a:t>
            </a:r>
          </a:p>
          <a:p>
            <a:pPr lvl="1"/>
            <a:r>
              <a:rPr lang="en-US" dirty="0"/>
              <a:t>Use other crowdsourcing platforms</a:t>
            </a:r>
          </a:p>
          <a:p>
            <a:pPr lvl="2"/>
            <a:r>
              <a:rPr lang="en-US" dirty="0"/>
              <a:t>Use your own judgements on what information to share</a:t>
            </a:r>
          </a:p>
          <a:p>
            <a:pPr lvl="2"/>
            <a:r>
              <a:rPr lang="en-US" dirty="0"/>
              <a:t>Be careful about potential scamming tasks (that ask you to give personal information or ask you to write fake reviews)</a:t>
            </a:r>
          </a:p>
          <a:p>
            <a:pPr lvl="1"/>
            <a:r>
              <a:rPr lang="en-US" dirty="0"/>
              <a:t>Borrow a </a:t>
            </a:r>
            <a:r>
              <a:rPr lang="en-US" dirty="0" err="1"/>
              <a:t>MTurk</a:t>
            </a:r>
            <a:r>
              <a:rPr lang="en-US" dirty="0"/>
              <a:t> account from others</a:t>
            </a:r>
          </a:p>
          <a:p>
            <a:pPr lvl="2"/>
            <a:r>
              <a:rPr lang="en-US" dirty="0"/>
              <a:t>You can complete the task but do NOT submit if you are worried about violations of </a:t>
            </a:r>
            <a:r>
              <a:rPr lang="en-US" dirty="0" err="1"/>
              <a:t>ToS</a:t>
            </a:r>
            <a:endParaRPr lang="en-US" dirty="0"/>
          </a:p>
          <a:p>
            <a:pPr lvl="2"/>
            <a:r>
              <a:rPr lang="en-US" dirty="0"/>
              <a:t>Providing screenshots of the task interface is  sufficient</a:t>
            </a:r>
          </a:p>
        </p:txBody>
      </p:sp>
    </p:spTree>
    <p:extLst>
      <p:ext uri="{BB962C8B-B14F-4D97-AF65-F5344CB8AC3E}">
        <p14:creationId xmlns:p14="http://schemas.microsoft.com/office/powerpoint/2010/main" val="137176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B139-598C-5F43-88CE-78AC1A18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" y="353694"/>
            <a:ext cx="10515600" cy="1325563"/>
          </a:xfrm>
        </p:spPr>
        <p:txBody>
          <a:bodyPr/>
          <a:lstStyle/>
          <a:p>
            <a:r>
              <a:rPr lang="en-US" dirty="0"/>
              <a:t>Connection to Our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Wi</a:t>
                </a:r>
                <a:r>
                  <a:rPr lang="en-US" dirty="0">
                    <a:latin typeface="Cambria Math" panose="02040503050406030204" pitchFamily="18" charset="0"/>
                  </a:rPr>
                  <a:t>thout loss of generality,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random variable of the label provided by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]=2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&gt; 0</a:t>
                </a:r>
              </a:p>
              <a:p>
                <a:endParaRPr lang="en-US" dirty="0"/>
              </a:p>
              <a:p>
                <a:r>
                  <a:rPr lang="en-US" dirty="0"/>
                  <a:t>Majority voting =&gt; Predict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r>
                  <a:rPr lang="en-US" dirty="0"/>
                  <a:t>Probability of making a wrong prediction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	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  <a:blipFill>
                <a:blip r:embed="rId3"/>
                <a:stretch>
                  <a:fillRect l="-692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/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  <a:blipFill>
                <a:blip r:embed="rId4"/>
                <a:stretch>
                  <a:fillRect t="-7246" b="-76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2DEC-1480-CD44-A4BA-0EB6C3010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" y="604678"/>
            <a:ext cx="11760200" cy="1058862"/>
          </a:xfrm>
        </p:spPr>
        <p:txBody>
          <a:bodyPr/>
          <a:lstStyle/>
          <a:p>
            <a:r>
              <a:rPr lang="en-US" dirty="0"/>
              <a:t>Looks like we solved the problem?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B8673-06AC-D745-B069-F28B9A60C086}"/>
              </a:ext>
            </a:extLst>
          </p:cNvPr>
          <p:cNvSpPr txBox="1">
            <a:spLocks/>
          </p:cNvSpPr>
          <p:nvPr/>
        </p:nvSpPr>
        <p:spPr>
          <a:xfrm>
            <a:off x="1541780" y="1598455"/>
            <a:ext cx="11760200" cy="1058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only if we assume all workers are the same….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3B8C-0A1B-C943-9BBD-83F862E7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70152"/>
              </p:ext>
            </p:extLst>
          </p:nvPr>
        </p:nvGraphicFramePr>
        <p:xfrm>
          <a:off x="1907540" y="351440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146E48-8A9E-AB4D-ADCD-AB791FAA8334}"/>
              </a:ext>
            </a:extLst>
          </p:cNvPr>
          <p:cNvSpPr/>
          <p:nvPr/>
        </p:nvSpPr>
        <p:spPr>
          <a:xfrm>
            <a:off x="1795782" y="393350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workers are different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labels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workers.</a:t>
                </a:r>
              </a:p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we aggregate?</a:t>
                </a:r>
              </a:p>
              <a:p>
                <a:pPr lvl="1"/>
                <a:r>
                  <a:rPr lang="en-US" dirty="0"/>
                  <a:t>Weighted majority voting?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  <a:blipFill>
                <a:blip r:embed="rId3"/>
                <a:stretch>
                  <a:fillRect l="-1948" t="-75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Majority 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Weighted majority voting</a:t>
                </a:r>
              </a:p>
              <a:p>
                <a:endParaRPr lang="en-US" dirty="0"/>
              </a:p>
              <a:p>
                <a:r>
                  <a:rPr lang="en-US" dirty="0"/>
                  <a:t>Turns out weighted majority voting leads to MLE</a:t>
                </a:r>
              </a:p>
              <a:p>
                <a:pPr lvl="1"/>
                <a:r>
                  <a:rPr lang="en-US" dirty="0"/>
                  <a:t>With weight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weights to minimize the </a:t>
                </a:r>
                <a:r>
                  <a:rPr lang="en-US" dirty="0" err="1"/>
                  <a:t>Hoeffding</a:t>
                </a:r>
                <a:r>
                  <a:rPr lang="en-US" dirty="0"/>
                  <a:t> error are different</a:t>
                </a:r>
              </a:p>
              <a:p>
                <a:pPr lvl="1"/>
                <a:r>
                  <a:rPr lang="en-US" dirty="0"/>
                  <a:t>To minimize </a:t>
                </a:r>
                <a:r>
                  <a:rPr lang="en-US" dirty="0" err="1"/>
                  <a:t>Hoeffding</a:t>
                </a:r>
                <a:r>
                  <a:rPr lang="en-US" dirty="0"/>
                  <a:t> error, set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Ho et al. ICML 2013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  <a:blipFill>
                <a:blip r:embed="rId5"/>
                <a:stretch>
                  <a:fillRect l="-1987" t="-60294" b="-9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two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0927"/>
            <a:ext cx="10515600" cy="31213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Unknown worker skills</a:t>
            </a:r>
          </a:p>
          <a:p>
            <a:r>
              <a:rPr lang="en-US" dirty="0"/>
              <a:t>Different task difficulties</a:t>
            </a:r>
          </a:p>
          <a:p>
            <a:r>
              <a:rPr lang="en-US" dirty="0"/>
              <a:t>More factors to consider (some structures of tasks/workers?)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2923"/>
              </p:ext>
            </p:extLst>
          </p:nvPr>
        </p:nvGraphicFramePr>
        <p:xfrm>
          <a:off x="1379220" y="189642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2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label aggregation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model to describe the label generation process</a:t>
            </a:r>
          </a:p>
          <a:p>
            <a:r>
              <a:rPr lang="en-US" dirty="0"/>
              <a:t>True labels are the “latent variables” of the process</a:t>
            </a:r>
          </a:p>
          <a:p>
            <a:r>
              <a:rPr lang="en-US" dirty="0"/>
              <a:t>Using inference algorithms (e.g., EM) to learn the latent variables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415" y="3780267"/>
            <a:ext cx="433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down likelihood/posterior function</a:t>
            </a:r>
          </a:p>
          <a:p>
            <a:r>
              <a:rPr lang="en-US" dirty="0"/>
              <a:t>Using EM algorithms to find the parameters </a:t>
            </a:r>
          </a:p>
          <a:p>
            <a:r>
              <a:rPr lang="en-US" dirty="0"/>
              <a:t>    that maximize likelihood/posterior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766" y="5093363"/>
            <a:ext cx="393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labels as a matrix (worker by task)</a:t>
            </a:r>
          </a:p>
          <a:p>
            <a:r>
              <a:rPr lang="en-US" dirty="0"/>
              <a:t>Using low rank matrix approximation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7256E-3FBE-7541-BCDF-1EBDBD4D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05" y="3775074"/>
            <a:ext cx="6637324" cy="331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235C92-B20C-9446-9911-D3EE4EDFDF03}"/>
              </a:ext>
            </a:extLst>
          </p:cNvPr>
          <p:cNvSpPr/>
          <p:nvPr/>
        </p:nvSpPr>
        <p:spPr>
          <a:xfrm>
            <a:off x="729343" y="3539629"/>
            <a:ext cx="762000" cy="3753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A2AA6F-F7E8-7E4F-A337-FA750F754562}"/>
              </a:ext>
            </a:extLst>
          </p:cNvPr>
          <p:cNvSpPr/>
          <p:nvPr/>
        </p:nvSpPr>
        <p:spPr>
          <a:xfrm>
            <a:off x="1186543" y="6041383"/>
            <a:ext cx="6770486" cy="1186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69BA-8545-5849-9956-BFEFFFDE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C2CC-E071-D547-87AF-C6375B63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think the models we made so far make sense? Why? Under what conditions can our model break? What can we do to address </a:t>
            </a:r>
            <a:r>
              <a:rPr lang="en-US"/>
              <a:t>those conditions?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think of other important aspects (at least in some applications) that should be modeled?</a:t>
            </a:r>
          </a:p>
          <a:p>
            <a:endParaRPr lang="en-US" dirty="0"/>
          </a:p>
          <a:p>
            <a:r>
              <a:rPr lang="en-US" dirty="0"/>
              <a:t>Take this time to find your potential teammates!</a:t>
            </a:r>
          </a:p>
        </p:txBody>
      </p:sp>
    </p:spTree>
    <p:extLst>
      <p:ext uri="{BB962C8B-B14F-4D97-AF65-F5344CB8AC3E}">
        <p14:creationId xmlns:p14="http://schemas.microsoft.com/office/powerpoint/2010/main" val="111646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C98-76F4-CC42-A29D-5B3C8C52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Paper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5E18-C28E-7647-B5FD-B3762FB9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788" cy="5032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Submit your review for the “required reading” of each lecture</a:t>
            </a:r>
          </a:p>
          <a:p>
            <a:pPr lvl="1"/>
            <a:r>
              <a:rPr lang="en-US" dirty="0"/>
              <a:t>Submit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Due on </a:t>
            </a:r>
            <a:r>
              <a:rPr lang="en-US" dirty="0">
                <a:solidFill>
                  <a:srgbClr val="C00000"/>
                </a:solidFill>
              </a:rPr>
              <a:t>11:59pm the day before the lecture</a:t>
            </a:r>
          </a:p>
          <a:p>
            <a:pPr lvl="1"/>
            <a:r>
              <a:rPr lang="en-US" dirty="0"/>
              <a:t>There will be no reminders; make sure to do it before each lecture</a:t>
            </a:r>
          </a:p>
          <a:p>
            <a:endParaRPr lang="en-US" dirty="0"/>
          </a:p>
          <a:p>
            <a:r>
              <a:rPr lang="en-US" dirty="0"/>
              <a:t>Review questions</a:t>
            </a:r>
          </a:p>
          <a:p>
            <a:pPr lvl="1"/>
            <a:r>
              <a:rPr lang="en-US" dirty="0"/>
              <a:t>Common questions</a:t>
            </a:r>
          </a:p>
          <a:p>
            <a:pPr lvl="2"/>
            <a:r>
              <a:rPr lang="en-US" dirty="0"/>
              <a:t>Summarize the paper</a:t>
            </a:r>
          </a:p>
          <a:p>
            <a:pPr lvl="2"/>
            <a:r>
              <a:rPr lang="en-US" dirty="0"/>
              <a:t>List 2~3 points you like/dislike about the paper.</a:t>
            </a:r>
          </a:p>
          <a:p>
            <a:pPr lvl="1"/>
            <a:r>
              <a:rPr lang="en-US" dirty="0"/>
              <a:t>2 paper-specific questions</a:t>
            </a:r>
          </a:p>
          <a:p>
            <a:endParaRPr lang="en-US" dirty="0"/>
          </a:p>
          <a:p>
            <a:r>
              <a:rPr lang="en-US" dirty="0"/>
              <a:t>Reserve more time if you are not used to read research papers</a:t>
            </a:r>
          </a:p>
          <a:p>
            <a:pPr lvl="1"/>
            <a:r>
              <a:rPr lang="en-US" dirty="0"/>
              <a:t>Some papers are heavier (mathematically) than the others</a:t>
            </a:r>
          </a:p>
          <a:p>
            <a:pPr lvl="1"/>
            <a:r>
              <a:rPr lang="en-US" dirty="0"/>
              <a:t>Expect a very math-heavy reading next Tue.</a:t>
            </a:r>
          </a:p>
        </p:txBody>
      </p:sp>
    </p:spTree>
    <p:extLst>
      <p:ext uri="{BB962C8B-B14F-4D97-AF65-F5344CB8AC3E}">
        <p14:creationId xmlns:p14="http://schemas.microsoft.com/office/powerpoint/2010/main" val="428545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5163005"/>
          </a:xfrm>
        </p:spPr>
        <p:txBody>
          <a:bodyPr>
            <a:normAutofit/>
          </a:bodyPr>
          <a:lstStyle/>
          <a:p>
            <a:r>
              <a:rPr lang="en-US" dirty="0"/>
              <a:t>Presentation requirements</a:t>
            </a:r>
          </a:p>
          <a:p>
            <a:pPr lvl="1"/>
            <a:r>
              <a:rPr lang="en-US" dirty="0"/>
              <a:t>Group presentation (</a:t>
            </a:r>
            <a:r>
              <a:rPr lang="en-US" b="1" dirty="0">
                <a:solidFill>
                  <a:schemeClr val="accent1"/>
                </a:solidFill>
              </a:rPr>
              <a:t>2~3 persons </a:t>
            </a:r>
            <a:r>
              <a:rPr lang="en-US" dirty="0"/>
              <a:t>per group)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I would expect a bit more from 3-person groups</a:t>
            </a:r>
          </a:p>
          <a:p>
            <a:pPr lvl="2"/>
            <a:r>
              <a:rPr lang="en-US" dirty="0"/>
              <a:t>By default, the same group will also work on the project together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50~55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one optional reading</a:t>
            </a:r>
            <a:r>
              <a:rPr lang="en-US" b="1" dirty="0"/>
              <a:t> </a:t>
            </a:r>
            <a:r>
              <a:rPr lang="en-US" dirty="0"/>
              <a:t>(2 optional readings for 3-person groups) of a lecture.</a:t>
            </a:r>
          </a:p>
          <a:p>
            <a:pPr lvl="2"/>
            <a:r>
              <a:rPr lang="en-US" dirty="0"/>
              <a:t>The chosen papers are the “backbone” of the presentation. You are free to be creative and/or include materials outside of the papers</a:t>
            </a:r>
          </a:p>
          <a:p>
            <a:pPr lvl="2"/>
            <a:r>
              <a:rPr lang="en-US" dirty="0"/>
              <a:t>I’ll fill in the remaining time of the lecture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/>
              <a:t>Prepare </a:t>
            </a:r>
            <a:r>
              <a:rPr lang="en-US" b="1">
                <a:solidFill>
                  <a:schemeClr val="accent1"/>
                </a:solidFill>
              </a:rPr>
              <a:t>~2 </a:t>
            </a:r>
            <a:r>
              <a:rPr lang="en-US" b="1" dirty="0">
                <a:solidFill>
                  <a:schemeClr val="accent1"/>
                </a:solidFill>
              </a:rPr>
              <a:t>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0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/>
          <a:lstStyle/>
          <a:p>
            <a:r>
              <a:rPr lang="en-US" dirty="0"/>
              <a:t>Talk to me </a:t>
            </a:r>
            <a:r>
              <a:rPr lang="en-US" dirty="0">
                <a:solidFill>
                  <a:srgbClr val="C00000"/>
                </a:solidFill>
              </a:rPr>
              <a:t>one week before </a:t>
            </a:r>
            <a:r>
              <a:rPr lang="en-US" dirty="0"/>
              <a:t>your presentations</a:t>
            </a:r>
          </a:p>
          <a:p>
            <a:pPr lvl="1"/>
            <a:r>
              <a:rPr lang="en-US" dirty="0"/>
              <a:t>By default, stay after the lecture one week before your presentation</a:t>
            </a:r>
          </a:p>
          <a:p>
            <a:pPr lvl="1"/>
            <a:r>
              <a:rPr lang="en-US" dirty="0"/>
              <a:t>Or you can arrange other meeting time with me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endParaRPr lang="en-US" dirty="0"/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the lectures to chat with others </a:t>
            </a:r>
          </a:p>
          <a:p>
            <a:pPr lvl="1"/>
            <a:r>
              <a:rPr lang="en-US" dirty="0"/>
              <a:t>The “Finding Teammate” feature is enabled on Piazza</a:t>
            </a:r>
          </a:p>
        </p:txBody>
      </p:sp>
    </p:spTree>
    <p:extLst>
      <p:ext uri="{BB962C8B-B14F-4D97-AF65-F5344CB8AC3E}">
        <p14:creationId xmlns:p14="http://schemas.microsoft.com/office/powerpoint/2010/main" val="17804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032376"/>
          </a:xfrm>
        </p:spPr>
        <p:txBody>
          <a:bodyPr>
            <a:normAutofit/>
          </a:bodyPr>
          <a:lstStyle/>
          <a:p>
            <a:r>
              <a:rPr lang="en-US" dirty="0"/>
              <a:t>Presentation topics</a:t>
            </a:r>
          </a:p>
          <a:p>
            <a:pPr lvl="1"/>
            <a:r>
              <a:rPr lang="en-US" dirty="0"/>
              <a:t>Check the course schedule for the labels </a:t>
            </a:r>
            <a:r>
              <a:rPr lang="en-US" b="1" dirty="0"/>
              <a:t>[Presentation Slot #]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will be asked to </a:t>
            </a:r>
            <a:r>
              <a:rPr lang="en-US" dirty="0">
                <a:solidFill>
                  <a:srgbClr val="C00000"/>
                </a:solidFill>
              </a:rPr>
              <a:t>bid for lectures</a:t>
            </a:r>
            <a:r>
              <a:rPr lang="en-US" dirty="0"/>
              <a:t> you are interested in presenting </a:t>
            </a:r>
            <a:r>
              <a:rPr lang="en-US" dirty="0">
                <a:solidFill>
                  <a:srgbClr val="C00000"/>
                </a:solidFill>
              </a:rPr>
              <a:t>next Tuesday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I’ll try to accommodate your preferences, but no guarantees on that</a:t>
            </a:r>
          </a:p>
          <a:p>
            <a:pPr lvl="2"/>
            <a:r>
              <a:rPr lang="en-US" dirty="0"/>
              <a:t>Each group will be assigned one lecture (in charge of 50~55 minutes of the lecture)</a:t>
            </a:r>
          </a:p>
          <a:p>
            <a:pPr lvl="2"/>
            <a:r>
              <a:rPr lang="en-US" dirty="0"/>
              <a:t>I’ll fill in the remaining lectures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first two presentation slots will have relatively short amount of time to prepare. Please make sure you are fine with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DB15A-6996-764B-9393-721307CE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97" y="2749550"/>
            <a:ext cx="5022103" cy="12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AB73-E4E0-F14B-88BA-0711E4B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(done by groups)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14E-F9B7-294C-8F2F-50C522CF7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Will talk more about this next week</a:t>
            </a:r>
          </a:p>
          <a:p>
            <a:r>
              <a:rPr lang="en-US" dirty="0"/>
              <a:t>Reminder on the tentative timeline</a:t>
            </a:r>
          </a:p>
          <a:p>
            <a:pPr lvl="1"/>
            <a:r>
              <a:rPr lang="en-US" sz="2000" dirty="0"/>
              <a:t>Sep 24: Project proposal</a:t>
            </a:r>
          </a:p>
          <a:p>
            <a:pPr lvl="1"/>
            <a:r>
              <a:rPr lang="en-US" sz="200" dirty="0"/>
              <a:t> </a:t>
            </a:r>
          </a:p>
          <a:p>
            <a:pPr lvl="2"/>
            <a:r>
              <a:rPr lang="en-US" sz="1600" dirty="0"/>
              <a:t>Brief description of the proposed project (1~2 paragraph)</a:t>
            </a:r>
          </a:p>
          <a:p>
            <a:pPr lvl="2"/>
            <a:r>
              <a:rPr lang="en-US" sz="1600" dirty="0"/>
              <a:t>Citing at least one paper that’s relevant to your proposal</a:t>
            </a:r>
          </a:p>
          <a:p>
            <a:pPr lvl="2"/>
            <a:endParaRPr lang="en-US" sz="100" dirty="0"/>
          </a:p>
          <a:p>
            <a:pPr lvl="1"/>
            <a:r>
              <a:rPr lang="en-US" sz="2000" dirty="0"/>
              <a:t>Oct 14: Milestone 1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A brief literature review and the description of your plan (one page) </a:t>
            </a:r>
          </a:p>
          <a:p>
            <a:pPr lvl="2"/>
            <a:r>
              <a:rPr lang="en-US" sz="1600" dirty="0"/>
              <a:t>Last chance to change the topic of the project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Nov 4: Milestone 2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Summary of your current progress (up to 2 pages)</a:t>
            </a:r>
          </a:p>
          <a:p>
            <a:pPr lvl="2"/>
            <a:r>
              <a:rPr lang="en-US" sz="16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Dec 6/8: In-class project presentations</a:t>
            </a:r>
          </a:p>
          <a:p>
            <a:endParaRPr lang="en-US" sz="500" dirty="0"/>
          </a:p>
          <a:p>
            <a:pPr lvl="1"/>
            <a:r>
              <a:rPr lang="en-US" sz="2000" dirty="0"/>
              <a:t>Dec 9: Project report due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749-E389-EF40-A0AC-8E512C87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1B4C0-457B-1344-BDE7-38AE8493B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25860</TotalTime>
  <Words>2587</Words>
  <Application>Microsoft Macintosh PowerPoint</Application>
  <PresentationFormat>Widescreen</PresentationFormat>
  <Paragraphs>538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3 Humans as Data Sources: Label Aggregation</vt:lpstr>
      <vt:lpstr>Logistics</vt:lpstr>
      <vt:lpstr>Logistics: Assignment 1</vt:lpstr>
      <vt:lpstr>Logistics: Paper Reviews</vt:lpstr>
      <vt:lpstr>Presentation and Leading of Discussion</vt:lpstr>
      <vt:lpstr>Presentation and Leading of Discussion</vt:lpstr>
      <vt:lpstr>Presentation and Leading of Discussion</vt:lpstr>
      <vt:lpstr>Project (done by groups)</vt:lpstr>
      <vt:lpstr>Lecture Today</vt:lpstr>
      <vt:lpstr>Course Overview</vt:lpstr>
      <vt:lpstr>Course Overview</vt:lpstr>
      <vt:lpstr>Today’s Lecture</vt:lpstr>
      <vt:lpstr>Remember this task?</vt:lpstr>
      <vt:lpstr>A Naïve Model of Label Generation</vt:lpstr>
      <vt:lpstr>This Lecture Focuses on Binary Classification</vt:lpstr>
      <vt:lpstr>Defining Label Aggregation</vt:lpstr>
      <vt:lpstr>Warm-Up Discussion</vt:lpstr>
      <vt:lpstr>Majority Voting (MV)</vt:lpstr>
      <vt:lpstr>Probabilistic Approach</vt:lpstr>
      <vt:lpstr>Why Majority Voting?</vt:lpstr>
      <vt:lpstr>Formulation</vt:lpstr>
      <vt:lpstr> How should we model the label generation process?</vt:lpstr>
      <vt:lpstr>A Simple Model for Case 1</vt:lpstr>
      <vt:lpstr>Derivation of MLE  MV</vt:lpstr>
      <vt:lpstr>Derivation of MLE  MV</vt:lpstr>
      <vt:lpstr>Derivation of MLE  MV</vt:lpstr>
      <vt:lpstr>What theoretical guarantee can MV achieve?</vt:lpstr>
      <vt:lpstr>Interpretations</vt:lpstr>
      <vt:lpstr>More general form of Hoeffding’s inequality</vt:lpstr>
      <vt:lpstr>Connection to Our Problem</vt:lpstr>
      <vt:lpstr>Looks like we solved the problem?</vt:lpstr>
      <vt:lpstr>What happens if workers are different</vt:lpstr>
      <vt:lpstr>Weighted Majority Voting</vt:lpstr>
      <vt:lpstr>For the next two lectures</vt:lpstr>
      <vt:lpstr>Typical label aggregation approach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2338</cp:revision>
  <cp:lastPrinted>2019-09-05T00:05:04Z</cp:lastPrinted>
  <dcterms:created xsi:type="dcterms:W3CDTF">2017-08-24T15:35:37Z</dcterms:created>
  <dcterms:modified xsi:type="dcterms:W3CDTF">2022-09-05T22:43:37Z</dcterms:modified>
</cp:coreProperties>
</file>